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 id="259" r:id="rId6"/>
  </p:sldIdLst>
  <p:sldSz cx="7559675" cy="10691813"/>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2D74"/>
    <a:srgbClr val="FF2374"/>
    <a:srgbClr val="FF3D83"/>
    <a:srgbClr val="000000"/>
    <a:srgbClr val="191998"/>
    <a:srgbClr val="F9603A"/>
    <a:srgbClr val="37B5AA"/>
    <a:srgbClr val="FFD3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12" autoAdjust="0"/>
    <p:restoredTop sz="94660"/>
  </p:normalViewPr>
  <p:slideViewPr>
    <p:cSldViewPr snapToGrid="0">
      <p:cViewPr varScale="1">
        <p:scale>
          <a:sx n="72" d="100"/>
          <a:sy n="72" d="100"/>
        </p:scale>
        <p:origin x="296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7BDB4BE3-1B88-489F-9D5E-E1E5560F5C0A}" type="datetimeFigureOut">
              <a:rPr lang="fr-FR" smtClean="0"/>
              <a:t>28/01/2026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744C29D-B1B8-4B05-9468-81AC7BF71A75}" type="slidenum">
              <a:rPr lang="fr-FR" smtClean="0"/>
              <a:t>‹N°›</a:t>
            </a:fld>
            <a:endParaRPr lang="fr-FR"/>
          </a:p>
        </p:txBody>
      </p:sp>
    </p:spTree>
    <p:extLst>
      <p:ext uri="{BB962C8B-B14F-4D97-AF65-F5344CB8AC3E}">
        <p14:creationId xmlns:p14="http://schemas.microsoft.com/office/powerpoint/2010/main" val="1092044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BDB4BE3-1B88-489F-9D5E-E1E5560F5C0A}" type="datetimeFigureOut">
              <a:rPr lang="fr-FR" smtClean="0"/>
              <a:t>28/01/2026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744C29D-B1B8-4B05-9468-81AC7BF71A75}" type="slidenum">
              <a:rPr lang="fr-FR" smtClean="0"/>
              <a:t>‹N°›</a:t>
            </a:fld>
            <a:endParaRPr lang="fr-FR"/>
          </a:p>
        </p:txBody>
      </p:sp>
    </p:spTree>
    <p:extLst>
      <p:ext uri="{BB962C8B-B14F-4D97-AF65-F5344CB8AC3E}">
        <p14:creationId xmlns:p14="http://schemas.microsoft.com/office/powerpoint/2010/main" val="2787023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BDB4BE3-1B88-489F-9D5E-E1E5560F5C0A}" type="datetimeFigureOut">
              <a:rPr lang="fr-FR" smtClean="0"/>
              <a:t>28/01/2026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744C29D-B1B8-4B05-9468-81AC7BF71A75}" type="slidenum">
              <a:rPr lang="fr-FR" smtClean="0"/>
              <a:t>‹N°›</a:t>
            </a:fld>
            <a:endParaRPr lang="fr-FR"/>
          </a:p>
        </p:txBody>
      </p:sp>
    </p:spTree>
    <p:extLst>
      <p:ext uri="{BB962C8B-B14F-4D97-AF65-F5344CB8AC3E}">
        <p14:creationId xmlns:p14="http://schemas.microsoft.com/office/powerpoint/2010/main" val="1434409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BDB4BE3-1B88-489F-9D5E-E1E5560F5C0A}" type="datetimeFigureOut">
              <a:rPr lang="fr-FR" smtClean="0"/>
              <a:t>28/01/2026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744C29D-B1B8-4B05-9468-81AC7BF71A75}" type="slidenum">
              <a:rPr lang="fr-FR" smtClean="0"/>
              <a:t>‹N°›</a:t>
            </a:fld>
            <a:endParaRPr lang="fr-FR"/>
          </a:p>
        </p:txBody>
      </p:sp>
    </p:spTree>
    <p:extLst>
      <p:ext uri="{BB962C8B-B14F-4D97-AF65-F5344CB8AC3E}">
        <p14:creationId xmlns:p14="http://schemas.microsoft.com/office/powerpoint/2010/main" val="2430041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7BDB4BE3-1B88-489F-9D5E-E1E5560F5C0A}" type="datetimeFigureOut">
              <a:rPr lang="fr-FR" smtClean="0"/>
              <a:t>28/01/2026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744C29D-B1B8-4B05-9468-81AC7BF71A75}" type="slidenum">
              <a:rPr lang="fr-FR" smtClean="0"/>
              <a:t>‹N°›</a:t>
            </a:fld>
            <a:endParaRPr lang="fr-FR"/>
          </a:p>
        </p:txBody>
      </p:sp>
    </p:spTree>
    <p:extLst>
      <p:ext uri="{BB962C8B-B14F-4D97-AF65-F5344CB8AC3E}">
        <p14:creationId xmlns:p14="http://schemas.microsoft.com/office/powerpoint/2010/main" val="20063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BDB4BE3-1B88-489F-9D5E-E1E5560F5C0A}" type="datetimeFigureOut">
              <a:rPr lang="fr-FR" smtClean="0"/>
              <a:t>28/01/2026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744C29D-B1B8-4B05-9468-81AC7BF71A75}" type="slidenum">
              <a:rPr lang="fr-FR" smtClean="0"/>
              <a:t>‹N°›</a:t>
            </a:fld>
            <a:endParaRPr lang="fr-FR"/>
          </a:p>
        </p:txBody>
      </p:sp>
    </p:spTree>
    <p:extLst>
      <p:ext uri="{BB962C8B-B14F-4D97-AF65-F5344CB8AC3E}">
        <p14:creationId xmlns:p14="http://schemas.microsoft.com/office/powerpoint/2010/main" val="1540763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BDB4BE3-1B88-489F-9D5E-E1E5560F5C0A}" type="datetimeFigureOut">
              <a:rPr lang="fr-FR" smtClean="0"/>
              <a:t>28/01/2026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744C29D-B1B8-4B05-9468-81AC7BF71A75}" type="slidenum">
              <a:rPr lang="fr-FR" smtClean="0"/>
              <a:t>‹N°›</a:t>
            </a:fld>
            <a:endParaRPr lang="fr-FR"/>
          </a:p>
        </p:txBody>
      </p:sp>
    </p:spTree>
    <p:extLst>
      <p:ext uri="{BB962C8B-B14F-4D97-AF65-F5344CB8AC3E}">
        <p14:creationId xmlns:p14="http://schemas.microsoft.com/office/powerpoint/2010/main" val="2138393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BDB4BE3-1B88-489F-9D5E-E1E5560F5C0A}" type="datetimeFigureOut">
              <a:rPr lang="fr-FR" smtClean="0"/>
              <a:t>28/01/2026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744C29D-B1B8-4B05-9468-81AC7BF71A75}" type="slidenum">
              <a:rPr lang="fr-FR" smtClean="0"/>
              <a:t>‹N°›</a:t>
            </a:fld>
            <a:endParaRPr lang="fr-FR"/>
          </a:p>
        </p:txBody>
      </p:sp>
    </p:spTree>
    <p:extLst>
      <p:ext uri="{BB962C8B-B14F-4D97-AF65-F5344CB8AC3E}">
        <p14:creationId xmlns:p14="http://schemas.microsoft.com/office/powerpoint/2010/main" val="4171403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DB4BE3-1B88-489F-9D5E-E1E5560F5C0A}" type="datetimeFigureOut">
              <a:rPr lang="fr-FR" smtClean="0"/>
              <a:t>28/01/2026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744C29D-B1B8-4B05-9468-81AC7BF71A75}" type="slidenum">
              <a:rPr lang="fr-FR" smtClean="0"/>
              <a:t>‹N°›</a:t>
            </a:fld>
            <a:endParaRPr lang="fr-FR"/>
          </a:p>
        </p:txBody>
      </p:sp>
    </p:spTree>
    <p:extLst>
      <p:ext uri="{BB962C8B-B14F-4D97-AF65-F5344CB8AC3E}">
        <p14:creationId xmlns:p14="http://schemas.microsoft.com/office/powerpoint/2010/main" val="1754217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Modifier les styles du texte du masque</a:t>
            </a:r>
          </a:p>
        </p:txBody>
      </p:sp>
      <p:sp>
        <p:nvSpPr>
          <p:cNvPr id="5" name="Date Placeholder 4"/>
          <p:cNvSpPr>
            <a:spLocks noGrp="1"/>
          </p:cNvSpPr>
          <p:nvPr>
            <p:ph type="dt" sz="half" idx="10"/>
          </p:nvPr>
        </p:nvSpPr>
        <p:spPr/>
        <p:txBody>
          <a:bodyPr/>
          <a:lstStyle/>
          <a:p>
            <a:fld id="{7BDB4BE3-1B88-489F-9D5E-E1E5560F5C0A}" type="datetimeFigureOut">
              <a:rPr lang="fr-FR" smtClean="0"/>
              <a:t>28/01/2026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744C29D-B1B8-4B05-9468-81AC7BF71A75}" type="slidenum">
              <a:rPr lang="fr-FR" smtClean="0"/>
              <a:t>‹N°›</a:t>
            </a:fld>
            <a:endParaRPr lang="fr-FR"/>
          </a:p>
        </p:txBody>
      </p:sp>
    </p:spTree>
    <p:extLst>
      <p:ext uri="{BB962C8B-B14F-4D97-AF65-F5344CB8AC3E}">
        <p14:creationId xmlns:p14="http://schemas.microsoft.com/office/powerpoint/2010/main" val="2228530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Modifier les styles du texte du masque</a:t>
            </a:r>
          </a:p>
        </p:txBody>
      </p:sp>
      <p:sp>
        <p:nvSpPr>
          <p:cNvPr id="5" name="Date Placeholder 4"/>
          <p:cNvSpPr>
            <a:spLocks noGrp="1"/>
          </p:cNvSpPr>
          <p:nvPr>
            <p:ph type="dt" sz="half" idx="10"/>
          </p:nvPr>
        </p:nvSpPr>
        <p:spPr/>
        <p:txBody>
          <a:bodyPr/>
          <a:lstStyle/>
          <a:p>
            <a:fld id="{7BDB4BE3-1B88-489F-9D5E-E1E5560F5C0A}" type="datetimeFigureOut">
              <a:rPr lang="fr-FR" smtClean="0"/>
              <a:t>28/01/2026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744C29D-B1B8-4B05-9468-81AC7BF71A75}" type="slidenum">
              <a:rPr lang="fr-FR" smtClean="0"/>
              <a:t>‹N°›</a:t>
            </a:fld>
            <a:endParaRPr lang="fr-FR"/>
          </a:p>
        </p:txBody>
      </p:sp>
    </p:spTree>
    <p:extLst>
      <p:ext uri="{BB962C8B-B14F-4D97-AF65-F5344CB8AC3E}">
        <p14:creationId xmlns:p14="http://schemas.microsoft.com/office/powerpoint/2010/main" val="2287963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7BDB4BE3-1B88-489F-9D5E-E1E5560F5C0A}" type="datetimeFigureOut">
              <a:rPr lang="fr-FR" smtClean="0"/>
              <a:t>28/01/2026</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F744C29D-B1B8-4B05-9468-81AC7BF71A75}" type="slidenum">
              <a:rPr lang="fr-FR" smtClean="0"/>
              <a:t>‹N°›</a:t>
            </a:fld>
            <a:endParaRPr lang="fr-FR"/>
          </a:p>
        </p:txBody>
      </p:sp>
    </p:spTree>
    <p:extLst>
      <p:ext uri="{BB962C8B-B14F-4D97-AF65-F5344CB8AC3E}">
        <p14:creationId xmlns:p14="http://schemas.microsoft.com/office/powerpoint/2010/main" val="40026620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8.png"/><Relationship Id="rId7"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p:cNvSpPr txBox="1">
            <a:spLocks noChangeArrowheads="1"/>
          </p:cNvSpPr>
          <p:nvPr/>
        </p:nvSpPr>
        <p:spPr bwMode="auto">
          <a:xfrm>
            <a:off x="0" y="6511137"/>
            <a:ext cx="7096782" cy="963810"/>
          </a:xfrm>
          <a:prstGeom prst="rect">
            <a:avLst/>
          </a:prstGeom>
          <a:solidFill>
            <a:srgbClr val="2B2D74"/>
          </a:solidFill>
          <a:ln>
            <a:noFill/>
          </a:ln>
          <a:effectLst/>
        </p:spPr>
        <p:txBody>
          <a:bodyPr vert="horz" wrap="square" lIns="36576" tIns="36576" rIns="36576" bIns="36576" numCol="1" anchor="t" anchorCtr="0" compatLnSpc="1">
            <a:prstTxWarp prst="textNoShape">
              <a:avLst/>
            </a:prstTxWarp>
          </a:bodyPr>
          <a:lstStyle/>
          <a:p>
            <a:pPr lvl="0" defTabSz="914400" eaLnBrk="0" fontAlgn="base" hangingPunct="0">
              <a:spcBef>
                <a:spcPct val="0"/>
              </a:spcBef>
              <a:spcAft>
                <a:spcPct val="0"/>
              </a:spcAft>
            </a:pPr>
            <a:r>
              <a:rPr kumimoji="0" lang="fr-FR" altLang="fr-FR" sz="3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PARCOURS VERS LE MÉTIER DE </a:t>
            </a:r>
            <a:r>
              <a:rPr lang="fr-FR" altLang="fr-FR" sz="3000" b="1" dirty="0">
                <a:solidFill>
                  <a:schemeClr val="bg1"/>
                </a:solidFill>
                <a:ea typeface="Tahoma" panose="020B0604030504040204" pitchFamily="34" charset="0"/>
                <a:cs typeface="Calibri" panose="020F0502020204030204" pitchFamily="34" charset="0"/>
              </a:rPr>
              <a:t>SECRÉTAIRE GÉNÉRAL DE MAIRIE</a:t>
            </a:r>
            <a:r>
              <a:rPr lang="fr-FR" altLang="fr-FR" sz="3000" b="1" dirty="0">
                <a:solidFill>
                  <a:schemeClr val="bg1"/>
                </a:solidFill>
                <a:ea typeface="Tahoma" panose="020B0604030504040204" pitchFamily="34" charset="0"/>
                <a:cs typeface="Tahoma" panose="020B0604030504040204" pitchFamily="34" charset="0"/>
              </a:rPr>
              <a:t> </a:t>
            </a:r>
            <a:r>
              <a:rPr lang="fr-FR" altLang="fr-FR" sz="2000" dirty="0">
                <a:solidFill>
                  <a:schemeClr val="bg1"/>
                </a:solidFill>
                <a:ea typeface="Tahoma" panose="020B0604030504040204" pitchFamily="34" charset="0"/>
                <a:cs typeface="Tahoma" panose="020B0604030504040204" pitchFamily="34" charset="0"/>
              </a:rPr>
              <a:t>(GE2007188)</a:t>
            </a:r>
            <a:endParaRPr kumimoji="0" lang="fr-FR" altLang="fr-FR" sz="3000" i="0" u="none" strike="noStrike" cap="none" normalizeH="0" baseline="0" dirty="0">
              <a:ln>
                <a:noFill/>
              </a:ln>
              <a:solidFill>
                <a:schemeClr val="bg1"/>
              </a:solidFill>
              <a:effectLst/>
              <a:latin typeface="Calibri" panose="020F0502020204030204" pitchFamily="34" charset="0"/>
              <a:ea typeface="Tahoma" panose="020B0604030504040204" pitchFamily="34" charset="0"/>
              <a:cs typeface="Calibri" panose="020F0502020204030204" pitchFamily="34" charset="0"/>
            </a:endParaRPr>
          </a:p>
        </p:txBody>
      </p:sp>
      <p:pic>
        <p:nvPicPr>
          <p:cNvPr id="7" name="Image 15"/>
          <p:cNvPicPr>
            <a:picLocks noChangeAspect="1"/>
          </p:cNvPicPr>
          <p:nvPr/>
        </p:nvPicPr>
        <p:blipFill>
          <a:blip r:embed="rId2" cstate="print">
            <a:extLst>
              <a:ext uri="{28A0092B-C50C-407E-A947-70E740481C1C}">
                <a14:useLocalDpi xmlns:a14="http://schemas.microsoft.com/office/drawing/2010/main" val="0"/>
              </a:ext>
            </a:extLst>
          </a:blip>
          <a:srcRect l="9676" r="9676"/>
          <a:stretch/>
        </p:blipFill>
        <p:spPr>
          <a:xfrm>
            <a:off x="0" y="0"/>
            <a:ext cx="7559675" cy="6511137"/>
          </a:xfrm>
          <a:prstGeom prst="rect">
            <a:avLst/>
          </a:prstGeom>
        </p:spPr>
      </p:pic>
      <p:sp>
        <p:nvSpPr>
          <p:cNvPr id="8" name="ZoneTexte 7">
            <a:extLst>
              <a:ext uri="{FF2B5EF4-FFF2-40B4-BE49-F238E27FC236}">
                <a16:creationId xmlns:a16="http://schemas.microsoft.com/office/drawing/2014/main" id="{63FF90FE-4E4D-2123-1A7A-B69CA26D5456}"/>
              </a:ext>
            </a:extLst>
          </p:cNvPr>
          <p:cNvSpPr txBox="1"/>
          <p:nvPr/>
        </p:nvSpPr>
        <p:spPr>
          <a:xfrm>
            <a:off x="33667" y="8229180"/>
            <a:ext cx="7584141" cy="430887"/>
          </a:xfrm>
          <a:prstGeom prst="rect">
            <a:avLst/>
          </a:prstGeom>
          <a:noFill/>
        </p:spPr>
        <p:txBody>
          <a:bodyPr wrap="square" rtlCol="0">
            <a:spAutoFit/>
          </a:bodyPr>
          <a:lstStyle/>
          <a:p>
            <a:pPr algn="ctr"/>
            <a:r>
              <a:rPr lang="fr-FR" sz="2200" dirty="0">
                <a:solidFill>
                  <a:srgbClr val="FF2374"/>
                </a:solidFill>
                <a:latin typeface="Edo SZ" panose="02000000000000000000" pitchFamily="2" charset="0"/>
              </a:rPr>
              <a:t>Formez-vous à un métier qui recrute près de chez vous !</a:t>
            </a:r>
          </a:p>
        </p:txBody>
      </p:sp>
      <p:sp>
        <p:nvSpPr>
          <p:cNvPr id="12" name="Parallélogramme 21">
            <a:extLst>
              <a:ext uri="{FF2B5EF4-FFF2-40B4-BE49-F238E27FC236}">
                <a16:creationId xmlns:a16="http://schemas.microsoft.com/office/drawing/2014/main" id="{6E8EE082-6627-218D-19A1-54E0379CC377}"/>
              </a:ext>
            </a:extLst>
          </p:cNvPr>
          <p:cNvSpPr/>
          <p:nvPr/>
        </p:nvSpPr>
        <p:spPr>
          <a:xfrm>
            <a:off x="0" y="6097276"/>
            <a:ext cx="3732350" cy="413861"/>
          </a:xfrm>
          <a:prstGeom prst="parallelogram">
            <a:avLst/>
          </a:prstGeom>
          <a:solidFill>
            <a:schemeClr val="bg1"/>
          </a:solidFill>
        </p:spPr>
        <p:txBody>
          <a:bodyPr wrap="square">
            <a:spAutoFit/>
          </a:bodyPr>
          <a:lstStyle/>
          <a:p>
            <a:r>
              <a:rPr lang="fr-FR" sz="1600" b="1" cap="all" dirty="0">
                <a:solidFill>
                  <a:srgbClr val="2B2D74"/>
                </a:solidFill>
              </a:rPr>
              <a:t>Maison de région De Châlons</a:t>
            </a:r>
          </a:p>
        </p:txBody>
      </p:sp>
      <p:pic>
        <p:nvPicPr>
          <p:cNvPr id="13" name="Image 12">
            <a:extLst>
              <a:ext uri="{FF2B5EF4-FFF2-40B4-BE49-F238E27FC236}">
                <a16:creationId xmlns:a16="http://schemas.microsoft.com/office/drawing/2014/main" id="{2AB6EE46-C244-87B7-1844-5AFECB6EDC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1446" y="10020428"/>
            <a:ext cx="2244145" cy="439182"/>
          </a:xfrm>
          <a:prstGeom prst="rect">
            <a:avLst/>
          </a:prstGeom>
        </p:spPr>
      </p:pic>
      <p:pic>
        <p:nvPicPr>
          <p:cNvPr id="2" name="Image 1">
            <a:extLst>
              <a:ext uri="{FF2B5EF4-FFF2-40B4-BE49-F238E27FC236}">
                <a16:creationId xmlns:a16="http://schemas.microsoft.com/office/drawing/2014/main" id="{6E701621-A0B2-FEEB-7CC7-E50002BFBF3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84432" y="9927402"/>
            <a:ext cx="1666258" cy="553181"/>
          </a:xfrm>
          <a:prstGeom prst="rect">
            <a:avLst/>
          </a:prstGeom>
        </p:spPr>
      </p:pic>
      <p:pic>
        <p:nvPicPr>
          <p:cNvPr id="9" name="Image 8">
            <a:extLst>
              <a:ext uri="{FF2B5EF4-FFF2-40B4-BE49-F238E27FC236}">
                <a16:creationId xmlns:a16="http://schemas.microsoft.com/office/drawing/2014/main" id="{266317A7-7FF2-6ECB-1169-14A9906053DC}"/>
              </a:ext>
            </a:extLst>
          </p:cNvPr>
          <p:cNvPicPr>
            <a:picLocks noChangeAspect="1"/>
          </p:cNvPicPr>
          <p:nvPr/>
        </p:nvPicPr>
        <p:blipFill>
          <a:blip r:embed="rId5"/>
          <a:stretch>
            <a:fillRect/>
          </a:stretch>
        </p:blipFill>
        <p:spPr>
          <a:xfrm>
            <a:off x="371713" y="9916755"/>
            <a:ext cx="616277" cy="563828"/>
          </a:xfrm>
          <a:prstGeom prst="rect">
            <a:avLst/>
          </a:prstGeom>
        </p:spPr>
      </p:pic>
      <p:pic>
        <p:nvPicPr>
          <p:cNvPr id="10" name="Image 9" descr="Une image contenant Police, Graphique, texte, graphisme&#10;&#10;Le contenu généré par l’IA peut être incorrect.">
            <a:extLst>
              <a:ext uri="{FF2B5EF4-FFF2-40B4-BE49-F238E27FC236}">
                <a16:creationId xmlns:a16="http://schemas.microsoft.com/office/drawing/2014/main" id="{8FA91938-3ED8-66B1-77F7-DB99A3B07C7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08000" y="9953624"/>
            <a:ext cx="889028" cy="510590"/>
          </a:xfrm>
          <a:prstGeom prst="rect">
            <a:avLst/>
          </a:prstGeom>
        </p:spPr>
      </p:pic>
      <p:pic>
        <p:nvPicPr>
          <p:cNvPr id="11" name="Image 10">
            <a:extLst>
              <a:ext uri="{FF2B5EF4-FFF2-40B4-BE49-F238E27FC236}">
                <a16:creationId xmlns:a16="http://schemas.microsoft.com/office/drawing/2014/main" id="{01490493-B428-C5E1-B7D5-FFEFA8AC9465}"/>
              </a:ext>
            </a:extLst>
          </p:cNvPr>
          <p:cNvPicPr>
            <a:picLocks noChangeAspect="1"/>
          </p:cNvPicPr>
          <p:nvPr/>
        </p:nvPicPr>
        <p:blipFill>
          <a:blip r:embed="rId7"/>
          <a:stretch>
            <a:fillRect/>
          </a:stretch>
        </p:blipFill>
        <p:spPr>
          <a:xfrm>
            <a:off x="1190942" y="9957699"/>
            <a:ext cx="1114106" cy="563312"/>
          </a:xfrm>
          <a:prstGeom prst="rect">
            <a:avLst/>
          </a:prstGeom>
        </p:spPr>
      </p:pic>
    </p:spTree>
    <p:extLst>
      <p:ext uri="{BB962C8B-B14F-4D97-AF65-F5344CB8AC3E}">
        <p14:creationId xmlns:p14="http://schemas.microsoft.com/office/powerpoint/2010/main" val="777008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a:xfrm rot="192063">
            <a:off x="3694154" y="7256588"/>
            <a:ext cx="3713212" cy="2536082"/>
          </a:xfrm>
          <a:prstGeom prst="rect">
            <a:avLst/>
          </a:prstGeom>
          <a:noFill/>
          <a:ln>
            <a:solidFill>
              <a:srgbClr val="2B2D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2"/>
          <p:cNvSpPr>
            <a:spLocks noChangeArrowheads="1"/>
          </p:cNvSpPr>
          <p:nvPr/>
        </p:nvSpPr>
        <p:spPr bwMode="auto">
          <a:xfrm>
            <a:off x="0" y="-1"/>
            <a:ext cx="7559675" cy="1711665"/>
          </a:xfrm>
          <a:prstGeom prst="rect">
            <a:avLst/>
          </a:prstGeom>
          <a:solidFill>
            <a:srgbClr val="2B2D74"/>
          </a:solidFill>
          <a:ln>
            <a:noFill/>
          </a:ln>
          <a:effectLst/>
        </p:spPr>
        <p:txBody>
          <a:bodyPr vert="horz" wrap="square" lIns="36576" tIns="36576" rIns="36576" bIns="36576" numCol="1" anchor="t" anchorCtr="0" compatLnSpc="1">
            <a:prstTxWarp prst="textNoShape">
              <a:avLst/>
            </a:prstTxWarp>
          </a:bodyPr>
          <a:lstStyle/>
          <a:p>
            <a:endParaRPr lang="fr-FR" dirty="0"/>
          </a:p>
        </p:txBody>
      </p:sp>
      <p:sp>
        <p:nvSpPr>
          <p:cNvPr id="8" name="ZoneTexte 7"/>
          <p:cNvSpPr txBox="1"/>
          <p:nvPr/>
        </p:nvSpPr>
        <p:spPr>
          <a:xfrm>
            <a:off x="296865" y="28034"/>
            <a:ext cx="6860287" cy="1569660"/>
          </a:xfrm>
          <a:prstGeom prst="rect">
            <a:avLst/>
          </a:prstGeom>
          <a:noFill/>
        </p:spPr>
        <p:txBody>
          <a:bodyPr wrap="square" rtlCol="0" anchor="ctr" anchorCtr="0">
            <a:spAutoFit/>
          </a:bodyPr>
          <a:lstStyle/>
          <a:p>
            <a:pPr algn="ctr"/>
            <a:endParaRPr lang="fr-FR" sz="1600" baseline="30000" dirty="0">
              <a:solidFill>
                <a:schemeClr val="bg1"/>
              </a:solidFill>
              <a:latin typeface="Calibri" panose="020F0502020204030204" pitchFamily="34" charset="0"/>
            </a:endParaRPr>
          </a:p>
          <a:p>
            <a:pPr algn="just"/>
            <a:r>
              <a:rPr lang="fr-FR" sz="1600" baseline="30000" dirty="0">
                <a:solidFill>
                  <a:schemeClr val="bg1"/>
                </a:solidFill>
              </a:rPr>
              <a:t>Dans le cadre du CTDCO (Comité Territorial de Développement des Compétences et de l’Orientation), la Région Grand Est, ses partenaires de l’emploi, de l’insertion et les branches professionnelles établissent un diagnostic territorial des besoins en compétences du territoire pour répondre aux besoins des entreprises et permettre aux demandeurs d’emploi un retour à l’emploi efficace. L’action de formation décrite sur cette fiche s’inscrit dans cette démarche.</a:t>
            </a:r>
          </a:p>
          <a:p>
            <a:pPr algn="just"/>
            <a:endParaRPr lang="fr-FR" sz="1600" baseline="30000" dirty="0">
              <a:solidFill>
                <a:schemeClr val="bg1"/>
              </a:solidFill>
            </a:endParaRPr>
          </a:p>
          <a:p>
            <a:pPr algn="just"/>
            <a:r>
              <a:rPr lang="fr-FR" sz="1600" baseline="30000" dirty="0">
                <a:solidFill>
                  <a:schemeClr val="bg1"/>
                </a:solidFill>
              </a:rPr>
              <a:t>Par ailleurs, dans le cadre du Pacte pour les Ruralités, la Région Grand Est s’est engagée à promouvoir le métier de secrétaire général/générale de mairie mais également de dynamiser le recrutement et de déployer une offre de formation.</a:t>
            </a:r>
          </a:p>
        </p:txBody>
      </p:sp>
      <p:sp>
        <p:nvSpPr>
          <p:cNvPr id="12" name="Rectangle 11"/>
          <p:cNvSpPr/>
          <p:nvPr/>
        </p:nvSpPr>
        <p:spPr>
          <a:xfrm>
            <a:off x="262980" y="8493836"/>
            <a:ext cx="3312266" cy="600164"/>
          </a:xfrm>
          <a:prstGeom prst="rect">
            <a:avLst/>
          </a:prstGeom>
        </p:spPr>
        <p:txBody>
          <a:bodyPr wrap="square">
            <a:spAutoFit/>
          </a:bodyPr>
          <a:lstStyle/>
          <a:p>
            <a:r>
              <a:rPr lang="fr-FR" sz="1100" dirty="0">
                <a:ea typeface="Calibri" panose="020F0502020204030204" pitchFamily="34" charset="0"/>
              </a:rPr>
              <a:t>N.B. : pour les demandeurs d’emploi les frais pédagogiques sont entièrement pris en charge par la Région Grand Est.</a:t>
            </a:r>
            <a:endParaRPr lang="fr-FR" sz="1100" dirty="0"/>
          </a:p>
        </p:txBody>
      </p:sp>
      <p:sp>
        <p:nvSpPr>
          <p:cNvPr id="39" name="Text Box 11"/>
          <p:cNvSpPr txBox="1">
            <a:spLocks noChangeArrowheads="1"/>
          </p:cNvSpPr>
          <p:nvPr/>
        </p:nvSpPr>
        <p:spPr bwMode="auto">
          <a:xfrm>
            <a:off x="5984214" y="6846437"/>
            <a:ext cx="1329156" cy="28697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fr-FR" altLang="fr-FR" sz="1600" b="1" dirty="0">
                <a:solidFill>
                  <a:srgbClr val="2B2D74"/>
                </a:solidFill>
                <a:latin typeface="Calibri" panose="020F0502020204030204" pitchFamily="34" charset="0"/>
                <a:ea typeface="Tahoma" panose="020B0604030504040204" pitchFamily="34" charset="0"/>
                <a:cs typeface="Calibri" panose="020F0502020204030204" pitchFamily="34" charset="0"/>
              </a:rPr>
              <a:t>BON À SAVOIR</a:t>
            </a:r>
            <a:endParaRPr kumimoji="0" lang="fr-FR" altLang="fr-FR" sz="1600" b="0" i="0" u="none" strike="noStrike" cap="none" normalizeH="0" baseline="0" dirty="0">
              <a:ln>
                <a:noFill/>
              </a:ln>
              <a:solidFill>
                <a:srgbClr val="2B2D74"/>
              </a:solidFill>
              <a:effectLst/>
              <a:latin typeface="Calibri" panose="020F0502020204030204" pitchFamily="34" charset="0"/>
              <a:ea typeface="Tahoma" panose="020B0604030504040204" pitchFamily="34" charset="0"/>
              <a:cs typeface="Calibri" panose="020F0502020204030204" pitchFamily="34" charset="0"/>
            </a:endParaRPr>
          </a:p>
        </p:txBody>
      </p:sp>
      <p:pic>
        <p:nvPicPr>
          <p:cNvPr id="2064" name="Picture 16" descr="Logo RGE RVB"/>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42653" y="9964271"/>
            <a:ext cx="1651437" cy="553181"/>
          </a:xfrm>
          <a:prstGeom prst="rect">
            <a:avLst/>
          </a:prstGeom>
          <a:noFill/>
          <a:ln>
            <a:noFill/>
          </a:ln>
          <a:effectLst/>
          <a:extLst>
            <a:ext uri="{909E8E84-426E-40DD-AFC4-6F175D3DCCD1}">
              <a14:hiddenFill xmlns:a14="http://schemas.microsoft.com/office/drawing/2010/main">
                <a:solidFill>
                  <a:srgbClr val="FDC82F"/>
                </a:solidFill>
              </a14:hiddenFill>
            </a:ext>
            <a:ext uri="{91240B29-F687-4F45-9708-019B960494DF}">
              <a14:hiddenLine xmlns:a14="http://schemas.microsoft.com/office/drawing/2010/main" w="25400" algn="ctr">
                <a:solidFill>
                  <a:srgbClr val="2B2D74"/>
                </a:solidFill>
                <a:miter lim="800000"/>
                <a:headEnd/>
                <a:tailEnd/>
              </a14:hiddenLine>
            </a:ext>
            <a:ext uri="{AF507438-7753-43E0-B8FC-AC1667EBCBE1}">
              <a14:hiddenEffects xmlns:a14="http://schemas.microsoft.com/office/drawing/2010/main">
                <a:effectLst>
                  <a:outerShdw dist="35921" dir="2700000" algn="ctr" rotWithShape="0">
                    <a:srgbClr val="2B2D74"/>
                  </a:outerShdw>
                </a:effectLst>
              </a14:hiddenEffects>
            </a:ext>
          </a:extLst>
        </p:spPr>
      </p:pic>
      <p:pic>
        <p:nvPicPr>
          <p:cNvPr id="27" name="Image 26"/>
          <p:cNvPicPr>
            <a:picLocks noChangeAspect="1"/>
          </p:cNvPicPr>
          <p:nvPr/>
        </p:nvPicPr>
        <p:blipFill>
          <a:blip r:embed="rId3" cstate="print">
            <a:duotone>
              <a:prstClr val="black"/>
              <a:srgbClr val="FF2374">
                <a:tint val="45000"/>
                <a:satMod val="400000"/>
              </a:srgbClr>
            </a:duotone>
            <a:extLst>
              <a:ext uri="{28A0092B-C50C-407E-A947-70E740481C1C}">
                <a14:useLocalDpi xmlns:a14="http://schemas.microsoft.com/office/drawing/2010/main" val="0"/>
              </a:ext>
            </a:extLst>
          </a:blip>
          <a:stretch>
            <a:fillRect/>
          </a:stretch>
        </p:blipFill>
        <p:spPr>
          <a:xfrm>
            <a:off x="5411150" y="6791931"/>
            <a:ext cx="531506" cy="531506"/>
          </a:xfrm>
          <a:prstGeom prst="rect">
            <a:avLst/>
          </a:prstGeom>
        </p:spPr>
      </p:pic>
      <p:sp>
        <p:nvSpPr>
          <p:cNvPr id="31" name="Rectangle 30"/>
          <p:cNvSpPr/>
          <p:nvPr/>
        </p:nvSpPr>
        <p:spPr>
          <a:xfrm>
            <a:off x="1150028" y="7978259"/>
            <a:ext cx="319318" cy="369332"/>
          </a:xfrm>
          <a:prstGeom prst="rect">
            <a:avLst/>
          </a:prstGeom>
        </p:spPr>
        <p:txBody>
          <a:bodyPr wrap="none">
            <a:spAutoFit/>
          </a:bodyPr>
          <a:lstStyle/>
          <a:p>
            <a:pPr lvl="0" defTabSz="914400" eaLnBrk="0" fontAlgn="base" hangingPunct="0">
              <a:spcBef>
                <a:spcPct val="0"/>
              </a:spcBef>
              <a:spcAft>
                <a:spcPct val="0"/>
              </a:spcAft>
            </a:pPr>
            <a:r>
              <a:rPr lang="fr-FR" altLang="fr-FR" b="1" dirty="0">
                <a:solidFill>
                  <a:schemeClr val="bg1"/>
                </a:solidFill>
                <a:latin typeface="Edo SZ" panose="02000000000000000000" pitchFamily="2" charset="0"/>
                <a:ea typeface="Tahoma" panose="020B0604030504040204" pitchFamily="34" charset="0"/>
                <a:cs typeface="Tahoma" panose="020B0604030504040204" pitchFamily="34" charset="0"/>
              </a:rPr>
              <a:t>+</a:t>
            </a:r>
            <a:endParaRPr lang="fr-FR" altLang="fr-FR" dirty="0">
              <a:solidFill>
                <a:schemeClr val="bg1"/>
              </a:solidFill>
              <a:latin typeface="Edo SZ" panose="02000000000000000000" pitchFamily="2" charset="0"/>
              <a:ea typeface="Tahoma" panose="020B0604030504040204" pitchFamily="34" charset="0"/>
              <a:cs typeface="Tahoma" panose="020B0604030504040204" pitchFamily="34" charset="0"/>
            </a:endParaRPr>
          </a:p>
        </p:txBody>
      </p:sp>
      <p:sp>
        <p:nvSpPr>
          <p:cNvPr id="2" name="Rectangle 1">
            <a:extLst>
              <a:ext uri="{FF2B5EF4-FFF2-40B4-BE49-F238E27FC236}">
                <a16:creationId xmlns:a16="http://schemas.microsoft.com/office/drawing/2014/main" id="{1C6E8B28-EC2A-8779-E0AB-4C31FDBD4B1C}"/>
              </a:ext>
            </a:extLst>
          </p:cNvPr>
          <p:cNvSpPr/>
          <p:nvPr/>
        </p:nvSpPr>
        <p:spPr>
          <a:xfrm>
            <a:off x="420073" y="1841331"/>
            <a:ext cx="1599804" cy="317500"/>
          </a:xfrm>
          <a:prstGeom prst="rect">
            <a:avLst/>
          </a:prstGeom>
          <a:solidFill>
            <a:srgbClr val="2B2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1" name="Image 10">
            <a:extLst>
              <a:ext uri="{FF2B5EF4-FFF2-40B4-BE49-F238E27FC236}">
                <a16:creationId xmlns:a16="http://schemas.microsoft.com/office/drawing/2014/main" id="{3067AC6A-FB0E-A057-E878-6FBFB325F94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3291" y="1835752"/>
            <a:ext cx="317433" cy="317433"/>
          </a:xfrm>
          <a:prstGeom prst="rect">
            <a:avLst/>
          </a:prstGeom>
        </p:spPr>
      </p:pic>
      <p:sp>
        <p:nvSpPr>
          <p:cNvPr id="17" name="Text Box 7">
            <a:extLst>
              <a:ext uri="{FF2B5EF4-FFF2-40B4-BE49-F238E27FC236}">
                <a16:creationId xmlns:a16="http://schemas.microsoft.com/office/drawing/2014/main" id="{4C5BA932-CC23-2B3B-D45D-07B51DDF4725}"/>
              </a:ext>
            </a:extLst>
          </p:cNvPr>
          <p:cNvSpPr txBox="1">
            <a:spLocks noChangeArrowheads="1"/>
          </p:cNvSpPr>
          <p:nvPr/>
        </p:nvSpPr>
        <p:spPr bwMode="auto">
          <a:xfrm>
            <a:off x="671295" y="1865467"/>
            <a:ext cx="1348581" cy="317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bg1"/>
                </a:solidFill>
                <a:effectLst/>
                <a:latin typeface="Tahoma" panose="020B0604030504040204" pitchFamily="34" charset="0"/>
                <a:ea typeface="Tahoma" panose="020B0604030504040204" pitchFamily="34" charset="0"/>
                <a:cs typeface="Tahoma" panose="020B0604030504040204" pitchFamily="34" charset="0"/>
              </a:rPr>
              <a:t>C’EST QUOI ?</a:t>
            </a:r>
            <a:endParaRPr kumimoji="0" lang="fr-FR" altLang="fr-FR" sz="1400" b="0" i="0" u="none" strike="noStrike" cap="none" normalizeH="0" baseline="0" dirty="0">
              <a:ln>
                <a:noFill/>
              </a:ln>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8" name="Text Box 17">
            <a:extLst>
              <a:ext uri="{FF2B5EF4-FFF2-40B4-BE49-F238E27FC236}">
                <a16:creationId xmlns:a16="http://schemas.microsoft.com/office/drawing/2014/main" id="{25E31EC5-8673-EFAB-41D4-9284789E123A}"/>
              </a:ext>
            </a:extLst>
          </p:cNvPr>
          <p:cNvSpPr txBox="1">
            <a:spLocks noChangeArrowheads="1"/>
          </p:cNvSpPr>
          <p:nvPr/>
        </p:nvSpPr>
        <p:spPr bwMode="auto">
          <a:xfrm>
            <a:off x="313977" y="2232128"/>
            <a:ext cx="3328545" cy="372099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R="0" lvl="0" algn="just" defTabSz="914400" rtl="0" eaLnBrk="0" fontAlgn="base" latinLnBrk="0" hangingPunct="0">
              <a:lnSpc>
                <a:spcPct val="100000"/>
              </a:lnSpc>
              <a:spcBef>
                <a:spcPct val="0"/>
              </a:spcBef>
              <a:spcAft>
                <a:spcPct val="0"/>
              </a:spcAft>
              <a:buClrTx/>
              <a:buSzTx/>
              <a:tabLst/>
            </a:pPr>
            <a:r>
              <a:rPr lang="fr-FR" altLang="fr-FR" sz="1100" dirty="0"/>
              <a:t>Les objectifs, à l’issue du cycle de formation, sont de permettre le recrutement au sein d’une collectivité ou d’assurer des missions temporaires, sous contrat à temps complet ou partiel, auprès des petites communes du département de la Marne.</a:t>
            </a:r>
          </a:p>
          <a:p>
            <a:pPr marR="0" lvl="0" algn="just" defTabSz="914400" rtl="0" eaLnBrk="0" fontAlgn="base" latinLnBrk="0" hangingPunct="0">
              <a:lnSpc>
                <a:spcPct val="100000"/>
              </a:lnSpc>
              <a:spcBef>
                <a:spcPct val="0"/>
              </a:spcBef>
              <a:spcAft>
                <a:spcPct val="0"/>
              </a:spcAft>
              <a:buClrTx/>
              <a:buSzTx/>
              <a:tabLst/>
            </a:pPr>
            <a:r>
              <a:rPr lang="fr-FR" altLang="fr-FR" sz="1100" dirty="0"/>
              <a:t>Le/La stagiaire sera capable de </a:t>
            </a:r>
          </a:p>
          <a:p>
            <a:pPr marL="171450" marR="0" lvl="0" indent="-171450" algn="just" defTabSz="914400" rtl="0" eaLnBrk="0" fontAlgn="base" latinLnBrk="0" hangingPunct="0">
              <a:lnSpc>
                <a:spcPct val="100000"/>
              </a:lnSpc>
              <a:spcBef>
                <a:spcPct val="0"/>
              </a:spcBef>
              <a:spcAft>
                <a:spcPct val="0"/>
              </a:spcAft>
              <a:buClrTx/>
              <a:buSzTx/>
              <a:buFont typeface="Wingdings 3" panose="05040102010807070707" pitchFamily="18" charset="2"/>
              <a:buChar char="&quot;"/>
              <a:tabLst/>
            </a:pPr>
            <a:r>
              <a:rPr lang="fr-FR" altLang="fr-FR" sz="1100" dirty="0"/>
              <a:t>Prendre en charge les activités administratives courantes</a:t>
            </a:r>
          </a:p>
          <a:p>
            <a:pPr marL="171450" marR="0" lvl="0" indent="-171450" algn="just" defTabSz="914400" rtl="0" eaLnBrk="0" fontAlgn="base" latinLnBrk="0" hangingPunct="0">
              <a:lnSpc>
                <a:spcPct val="100000"/>
              </a:lnSpc>
              <a:spcBef>
                <a:spcPct val="0"/>
              </a:spcBef>
              <a:spcAft>
                <a:spcPct val="0"/>
              </a:spcAft>
              <a:buClrTx/>
              <a:buSzTx/>
              <a:buFont typeface="Wingdings 3" panose="05040102010807070707" pitchFamily="18" charset="2"/>
              <a:buChar char="&quot;"/>
              <a:tabLst/>
            </a:pPr>
            <a:r>
              <a:rPr lang="fr-FR" altLang="fr-FR" sz="1100" dirty="0"/>
              <a:t>Assurer le traitement administratif des dossiers</a:t>
            </a:r>
          </a:p>
          <a:p>
            <a:pPr marL="171450" marR="0" lvl="0" indent="-171450" algn="just" defTabSz="914400" rtl="0" eaLnBrk="0" fontAlgn="base" latinLnBrk="0" hangingPunct="0">
              <a:lnSpc>
                <a:spcPct val="100000"/>
              </a:lnSpc>
              <a:spcBef>
                <a:spcPct val="0"/>
              </a:spcBef>
              <a:spcAft>
                <a:spcPct val="0"/>
              </a:spcAft>
              <a:buClrTx/>
              <a:buSzTx/>
              <a:buFont typeface="Wingdings 3" panose="05040102010807070707" pitchFamily="18" charset="2"/>
              <a:buChar char="&quot;"/>
              <a:tabLst/>
            </a:pPr>
            <a:r>
              <a:rPr lang="fr-FR" altLang="fr-FR" sz="1100" dirty="0"/>
              <a:t>Traiter les réclamations courantes</a:t>
            </a:r>
          </a:p>
          <a:p>
            <a:pPr marL="171450" marR="0" lvl="0" indent="-171450" algn="just" defTabSz="914400" rtl="0" eaLnBrk="0" fontAlgn="base" latinLnBrk="0" hangingPunct="0">
              <a:lnSpc>
                <a:spcPct val="100000"/>
              </a:lnSpc>
              <a:spcBef>
                <a:spcPct val="0"/>
              </a:spcBef>
              <a:spcAft>
                <a:spcPct val="0"/>
              </a:spcAft>
              <a:buClrTx/>
              <a:buSzTx/>
              <a:buFont typeface="Wingdings 3" panose="05040102010807070707" pitchFamily="18" charset="2"/>
              <a:buChar char="&quot;"/>
              <a:tabLst/>
            </a:pPr>
            <a:r>
              <a:rPr lang="fr-FR" altLang="fr-FR" sz="1100" dirty="0"/>
              <a:t>Communiquer avec les usagers selon les canaux de communication</a:t>
            </a:r>
          </a:p>
          <a:p>
            <a:pPr marR="0" lvl="0" algn="just" defTabSz="914400" rtl="0" eaLnBrk="0" fontAlgn="base" latinLnBrk="0" hangingPunct="0">
              <a:lnSpc>
                <a:spcPct val="100000"/>
              </a:lnSpc>
              <a:spcBef>
                <a:spcPct val="0"/>
              </a:spcBef>
              <a:spcAft>
                <a:spcPts val="600"/>
              </a:spcAft>
              <a:buClrTx/>
              <a:buSzTx/>
              <a:tabLst/>
            </a:pPr>
            <a:r>
              <a:rPr lang="fr-FR" altLang="fr-FR" sz="1100" b="1" dirty="0"/>
              <a:t>Durée : </a:t>
            </a:r>
            <a:r>
              <a:rPr lang="fr-FR" altLang="fr-FR" sz="1100" dirty="0"/>
              <a:t>Du 1 avril 2026 au 29 juillet 2026</a:t>
            </a:r>
            <a:endParaRPr lang="fr-FR" altLang="fr-FR" sz="1100" b="1" dirty="0"/>
          </a:p>
          <a:p>
            <a:pPr marR="0" lvl="0" algn="just" defTabSz="914400" rtl="0" eaLnBrk="0" fontAlgn="base" latinLnBrk="0" hangingPunct="0">
              <a:lnSpc>
                <a:spcPct val="100000"/>
              </a:lnSpc>
              <a:spcBef>
                <a:spcPct val="0"/>
              </a:spcBef>
              <a:spcAft>
                <a:spcPts val="600"/>
              </a:spcAft>
              <a:buClrTx/>
              <a:buSzTx/>
              <a:tabLst/>
            </a:pPr>
            <a:r>
              <a:rPr lang="fr-FR" altLang="fr-FR" sz="1100" b="1" dirty="0"/>
              <a:t>Rythme de la formation : </a:t>
            </a:r>
            <a:r>
              <a:rPr lang="fr-FR" altLang="fr-FR" sz="1100" dirty="0"/>
              <a:t>525 heures, 300 heures en centre et 225 heures en collectivité</a:t>
            </a:r>
          </a:p>
          <a:p>
            <a:pPr lvl="0" defTabSz="914400" eaLnBrk="0" fontAlgn="base" hangingPunct="0">
              <a:spcBef>
                <a:spcPct val="0"/>
              </a:spcBef>
              <a:spcAft>
                <a:spcPct val="0"/>
              </a:spcAft>
            </a:pPr>
            <a:r>
              <a:rPr lang="fr-FR" altLang="fr-FR" sz="1100" b="1" dirty="0"/>
              <a:t>Lieu : </a:t>
            </a:r>
            <a:r>
              <a:rPr lang="fr-FR" altLang="fr-FR" sz="1100" dirty="0"/>
              <a:t>PFEP-Y SCHOOLS / Salle Polyvalente </a:t>
            </a:r>
          </a:p>
          <a:p>
            <a:pPr lvl="0" defTabSz="914400" eaLnBrk="0" fontAlgn="base" hangingPunct="0">
              <a:spcBef>
                <a:spcPct val="0"/>
              </a:spcBef>
              <a:spcAft>
                <a:spcPct val="0"/>
              </a:spcAft>
            </a:pPr>
            <a:r>
              <a:rPr lang="fr-FR" altLang="fr-FR" sz="1100" dirty="0"/>
              <a:t>           Rue Saint-Caprais</a:t>
            </a:r>
          </a:p>
          <a:p>
            <a:pPr lvl="0" defTabSz="914400" eaLnBrk="0" fontAlgn="base" hangingPunct="0">
              <a:spcBef>
                <a:spcPct val="0"/>
              </a:spcBef>
              <a:spcAft>
                <a:spcPct val="0"/>
              </a:spcAft>
            </a:pPr>
            <a:r>
              <a:rPr lang="fr-FR" altLang="fr-FR" sz="1100" dirty="0"/>
              <a:t>           51230 Connantre</a:t>
            </a:r>
          </a:p>
          <a:p>
            <a:pPr lvl="0" defTabSz="914400" eaLnBrk="0" fontAlgn="base" hangingPunct="0">
              <a:spcBef>
                <a:spcPct val="0"/>
              </a:spcBef>
              <a:spcAft>
                <a:spcPct val="0"/>
              </a:spcAft>
            </a:pPr>
            <a:endParaRPr lang="fr-FR" altLang="fr-FR" sz="1100" dirty="0"/>
          </a:p>
        </p:txBody>
      </p:sp>
      <p:sp>
        <p:nvSpPr>
          <p:cNvPr id="19" name="Rectangle 18">
            <a:extLst>
              <a:ext uri="{FF2B5EF4-FFF2-40B4-BE49-F238E27FC236}">
                <a16:creationId xmlns:a16="http://schemas.microsoft.com/office/drawing/2014/main" id="{16B3013E-AA7A-69AA-5E12-60F0315DA78B}"/>
              </a:ext>
            </a:extLst>
          </p:cNvPr>
          <p:cNvSpPr/>
          <p:nvPr/>
        </p:nvSpPr>
        <p:spPr>
          <a:xfrm>
            <a:off x="356623" y="6016716"/>
            <a:ext cx="1599804" cy="317500"/>
          </a:xfrm>
          <a:prstGeom prst="rect">
            <a:avLst/>
          </a:prstGeom>
          <a:solidFill>
            <a:srgbClr val="2B2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Text Box 9">
            <a:extLst>
              <a:ext uri="{FF2B5EF4-FFF2-40B4-BE49-F238E27FC236}">
                <a16:creationId xmlns:a16="http://schemas.microsoft.com/office/drawing/2014/main" id="{25570F1B-764E-5CC8-262E-2DC3B1DAA873}"/>
              </a:ext>
            </a:extLst>
          </p:cNvPr>
          <p:cNvSpPr txBox="1">
            <a:spLocks noChangeArrowheads="1"/>
          </p:cNvSpPr>
          <p:nvPr/>
        </p:nvSpPr>
        <p:spPr bwMode="auto">
          <a:xfrm>
            <a:off x="706297" y="6031990"/>
            <a:ext cx="1313579" cy="29368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bg1"/>
                </a:solidFill>
                <a:effectLst/>
                <a:latin typeface="Tahoma" panose="020B0604030504040204" pitchFamily="34" charset="0"/>
                <a:ea typeface="Tahoma" panose="020B0604030504040204" pitchFamily="34" charset="0"/>
                <a:cs typeface="Tahoma" panose="020B0604030504040204" pitchFamily="34" charset="0"/>
              </a:rPr>
              <a:t>POUR QUI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000" b="0" i="0" u="none" strike="noStrike" cap="none" normalizeH="0" baseline="0" dirty="0">
              <a:ln>
                <a:noFill/>
              </a:ln>
              <a:solidFill>
                <a:srgbClr val="4C3C90"/>
              </a:solidFill>
              <a:effectLst/>
              <a:latin typeface="Gotham Light" pitchFamily="50"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000" b="0" i="0" u="none" strike="noStrike" cap="none" normalizeH="0" baseline="0" dirty="0">
              <a:ln>
                <a:noFill/>
              </a:ln>
              <a:solidFill>
                <a:srgbClr val="4C3C90"/>
              </a:solidFill>
              <a:effectLst/>
              <a:latin typeface="Gotham Light" pitchFamily="50"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000" b="0" i="0" u="none" strike="noStrike" cap="none" normalizeH="0" baseline="0" dirty="0">
              <a:ln>
                <a:noFill/>
              </a:ln>
              <a:solidFill>
                <a:srgbClr val="4C3C90"/>
              </a:solidFill>
              <a:effectLst/>
              <a:latin typeface="Gotham Light" pitchFamily="50"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000" b="0" i="0" u="none" strike="noStrike" cap="none" normalizeH="0" baseline="0" dirty="0">
              <a:ln>
                <a:noFill/>
              </a:ln>
              <a:solidFill>
                <a:srgbClr val="4C3C90"/>
              </a:solidFill>
              <a:effectLst/>
              <a:latin typeface="Gotham Light" pitchFamily="50"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000" b="0" i="0" u="none" strike="noStrike" cap="none" normalizeH="0" baseline="0" dirty="0">
              <a:ln>
                <a:noFill/>
              </a:ln>
              <a:solidFill>
                <a:srgbClr val="4C3C90"/>
              </a:solidFill>
              <a:effectLst/>
              <a:latin typeface="Gotham Light" pitchFamily="50"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pic>
        <p:nvPicPr>
          <p:cNvPr id="21" name="Image 20">
            <a:extLst>
              <a:ext uri="{FF2B5EF4-FFF2-40B4-BE49-F238E27FC236}">
                <a16:creationId xmlns:a16="http://schemas.microsoft.com/office/drawing/2014/main" id="{AD965112-5187-5D14-D8CD-DAE56C6AA2B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5502" y="6033587"/>
            <a:ext cx="309258" cy="309258"/>
          </a:xfrm>
          <a:prstGeom prst="rect">
            <a:avLst/>
          </a:prstGeom>
        </p:spPr>
      </p:pic>
      <p:pic>
        <p:nvPicPr>
          <p:cNvPr id="23" name="Image 22">
            <a:extLst>
              <a:ext uri="{FF2B5EF4-FFF2-40B4-BE49-F238E27FC236}">
                <a16:creationId xmlns:a16="http://schemas.microsoft.com/office/drawing/2014/main" id="{210E4125-3CBB-B057-009B-69FF684CCDFC}"/>
              </a:ext>
            </a:extLst>
          </p:cNvPr>
          <p:cNvPicPr>
            <a:picLocks noChangeAspect="1"/>
          </p:cNvPicPr>
          <p:nvPr/>
        </p:nvPicPr>
        <p:blipFill>
          <a:blip r:embed="rId6"/>
          <a:stretch>
            <a:fillRect/>
          </a:stretch>
        </p:blipFill>
        <p:spPr>
          <a:xfrm>
            <a:off x="4681586" y="9894364"/>
            <a:ext cx="681050" cy="623088"/>
          </a:xfrm>
          <a:prstGeom prst="rect">
            <a:avLst/>
          </a:prstGeom>
        </p:spPr>
      </p:pic>
      <p:pic>
        <p:nvPicPr>
          <p:cNvPr id="24" name="Image 23">
            <a:extLst>
              <a:ext uri="{FF2B5EF4-FFF2-40B4-BE49-F238E27FC236}">
                <a16:creationId xmlns:a16="http://schemas.microsoft.com/office/drawing/2014/main" id="{DE212AFC-FC9B-455F-A883-706F617A08AA}"/>
              </a:ext>
            </a:extLst>
          </p:cNvPr>
          <p:cNvPicPr>
            <a:picLocks noChangeAspect="1"/>
          </p:cNvPicPr>
          <p:nvPr/>
        </p:nvPicPr>
        <p:blipFill>
          <a:blip r:embed="rId7"/>
          <a:stretch>
            <a:fillRect/>
          </a:stretch>
        </p:blipFill>
        <p:spPr>
          <a:xfrm>
            <a:off x="3173357" y="9930358"/>
            <a:ext cx="1228212" cy="621006"/>
          </a:xfrm>
          <a:prstGeom prst="rect">
            <a:avLst/>
          </a:prstGeom>
        </p:spPr>
      </p:pic>
      <p:sp>
        <p:nvSpPr>
          <p:cNvPr id="25" name="Text Box 17">
            <a:extLst>
              <a:ext uri="{FF2B5EF4-FFF2-40B4-BE49-F238E27FC236}">
                <a16:creationId xmlns:a16="http://schemas.microsoft.com/office/drawing/2014/main" id="{4CA3BC5F-1997-F7EA-08A7-BAA44AD15433}"/>
              </a:ext>
            </a:extLst>
          </p:cNvPr>
          <p:cNvSpPr txBox="1">
            <a:spLocks noChangeArrowheads="1"/>
          </p:cNvSpPr>
          <p:nvPr/>
        </p:nvSpPr>
        <p:spPr bwMode="auto">
          <a:xfrm>
            <a:off x="313977" y="6411184"/>
            <a:ext cx="3328545" cy="221255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R="0" lvl="0" algn="just" defTabSz="914400" rtl="0" eaLnBrk="0" fontAlgn="base" latinLnBrk="0" hangingPunct="0">
              <a:lnSpc>
                <a:spcPct val="100000"/>
              </a:lnSpc>
              <a:spcBef>
                <a:spcPct val="0"/>
              </a:spcBef>
              <a:spcAft>
                <a:spcPts val="600"/>
              </a:spcAft>
              <a:buClrTx/>
              <a:buSzTx/>
              <a:tabLst/>
            </a:pPr>
            <a:r>
              <a:rPr lang="fr-FR" altLang="fr-FR" sz="1100" b="1" dirty="0"/>
              <a:t>Public cible : </a:t>
            </a:r>
            <a:r>
              <a:rPr lang="fr-FR" altLang="fr-FR" sz="1100" dirty="0"/>
              <a:t>Demandeur d’emploi (H/F)</a:t>
            </a:r>
          </a:p>
          <a:p>
            <a:pPr marR="0" lvl="0" algn="just" defTabSz="914400" rtl="0" eaLnBrk="0" fontAlgn="base" latinLnBrk="0" hangingPunct="0">
              <a:lnSpc>
                <a:spcPct val="100000"/>
              </a:lnSpc>
              <a:spcBef>
                <a:spcPct val="0"/>
              </a:spcBef>
              <a:spcAft>
                <a:spcPts val="600"/>
              </a:spcAft>
              <a:buClrTx/>
              <a:buSzTx/>
              <a:tabLst/>
            </a:pPr>
            <a:r>
              <a:rPr lang="fr-FR" altLang="fr-FR" sz="1100" b="1" dirty="0"/>
              <a:t>Prérequis : </a:t>
            </a:r>
            <a:r>
              <a:rPr lang="fr-FR" altLang="fr-FR" sz="1100" dirty="0"/>
              <a:t>Niveau 4 / 1</a:t>
            </a:r>
            <a:r>
              <a:rPr lang="fr-FR" altLang="fr-FR" sz="1100" baseline="30000" dirty="0"/>
              <a:t>ière</a:t>
            </a:r>
            <a:r>
              <a:rPr lang="fr-FR" altLang="fr-FR" sz="1100" dirty="0"/>
              <a:t> Expérience professionnelle réussie , environnement juridique et/ou administratif/gestion- Connaître les outils informatiques courants. Satisfaire aux épreuves de sélection</a:t>
            </a:r>
          </a:p>
          <a:p>
            <a:pPr marR="0" lvl="0" algn="just" defTabSz="914400" rtl="0" eaLnBrk="0" fontAlgn="base" latinLnBrk="0" hangingPunct="0">
              <a:lnSpc>
                <a:spcPct val="100000"/>
              </a:lnSpc>
              <a:spcBef>
                <a:spcPct val="0"/>
              </a:spcBef>
              <a:spcAft>
                <a:spcPct val="0"/>
              </a:spcAft>
              <a:buClrTx/>
              <a:buSzTx/>
              <a:tabLst/>
            </a:pPr>
            <a:r>
              <a:rPr lang="fr-FR" altLang="fr-FR" sz="1100" b="1" dirty="0"/>
              <a:t>Aptitudes :  </a:t>
            </a:r>
          </a:p>
          <a:p>
            <a:pPr marL="171450" marR="0" lvl="0" indent="-171450" algn="just" defTabSz="914400" rtl="0" eaLnBrk="0" fontAlgn="base" latinLnBrk="0" hangingPunct="0">
              <a:lnSpc>
                <a:spcPct val="100000"/>
              </a:lnSpc>
              <a:spcBef>
                <a:spcPct val="0"/>
              </a:spcBef>
              <a:spcAft>
                <a:spcPct val="0"/>
              </a:spcAft>
              <a:buClrTx/>
              <a:buSzTx/>
              <a:buFont typeface="Wingdings 3" panose="05040102010807070707" pitchFamily="18" charset="2"/>
              <a:buChar char="&quot;"/>
              <a:tabLst/>
            </a:pPr>
            <a:r>
              <a:rPr lang="fr-FR" altLang="fr-FR" sz="1100" dirty="0"/>
              <a:t>Capacités à communiquer à l’écrit et à l’orale</a:t>
            </a:r>
          </a:p>
          <a:p>
            <a:pPr marL="171450" marR="0" lvl="0" indent="-171450" algn="just" defTabSz="914400" rtl="0" eaLnBrk="0" fontAlgn="base" latinLnBrk="0" hangingPunct="0">
              <a:lnSpc>
                <a:spcPct val="100000"/>
              </a:lnSpc>
              <a:spcBef>
                <a:spcPct val="0"/>
              </a:spcBef>
              <a:spcAft>
                <a:spcPct val="0"/>
              </a:spcAft>
              <a:buClrTx/>
              <a:buSzTx/>
              <a:buFont typeface="Wingdings 3" panose="05040102010807070707" pitchFamily="18" charset="2"/>
              <a:buChar char="&quot;"/>
              <a:tabLst/>
            </a:pPr>
            <a:r>
              <a:rPr lang="fr-FR" altLang="fr-FR" sz="1100" dirty="0"/>
              <a:t>Organisation et autonomie</a:t>
            </a:r>
          </a:p>
          <a:p>
            <a:pPr marL="171450" marR="0" lvl="0" indent="-171450" algn="just" defTabSz="914400" rtl="0" eaLnBrk="0" fontAlgn="base" latinLnBrk="0" hangingPunct="0">
              <a:lnSpc>
                <a:spcPct val="100000"/>
              </a:lnSpc>
              <a:spcBef>
                <a:spcPct val="0"/>
              </a:spcBef>
              <a:spcAft>
                <a:spcPct val="0"/>
              </a:spcAft>
              <a:buClrTx/>
              <a:buSzTx/>
              <a:buFont typeface="Wingdings 3" panose="05040102010807070707" pitchFamily="18" charset="2"/>
              <a:buChar char="&quot;"/>
              <a:tabLst/>
            </a:pPr>
            <a:r>
              <a:rPr lang="fr-FR" altLang="fr-FR" sz="1100" dirty="0"/>
              <a:t>Sens des priorités et respect des échéances </a:t>
            </a:r>
          </a:p>
          <a:p>
            <a:pPr marR="0" lvl="0" algn="just" defTabSz="914400" rtl="0" eaLnBrk="0" fontAlgn="base" latinLnBrk="0" hangingPunct="0">
              <a:lnSpc>
                <a:spcPct val="100000"/>
              </a:lnSpc>
              <a:spcBef>
                <a:spcPct val="0"/>
              </a:spcBef>
              <a:spcAft>
                <a:spcPct val="0"/>
              </a:spcAft>
              <a:buClrTx/>
              <a:buSzTx/>
              <a:tabLst/>
            </a:pPr>
            <a:r>
              <a:rPr lang="fr-FR" altLang="fr-FR" sz="1100" b="1" i="1" dirty="0"/>
              <a:t>Accessibilité : Accessible aux personnes en situation de handicap</a:t>
            </a:r>
          </a:p>
          <a:p>
            <a:pPr marL="171450" marR="0" lvl="0" indent="-171450" algn="l" defTabSz="914400" rtl="0" eaLnBrk="0" fontAlgn="base" latinLnBrk="0" hangingPunct="0">
              <a:lnSpc>
                <a:spcPct val="100000"/>
              </a:lnSpc>
              <a:spcBef>
                <a:spcPct val="0"/>
              </a:spcBef>
              <a:spcAft>
                <a:spcPct val="0"/>
              </a:spcAft>
              <a:buClrTx/>
              <a:buSzTx/>
              <a:buFontTx/>
              <a:buChar char="-"/>
              <a:tabLst/>
            </a:pPr>
            <a:endParaRPr kumimoji="0" lang="fr-FR" altLang="fr-FR" sz="1100" b="0" i="0" u="none" strike="noStrike" cap="none" normalizeH="0" baseline="0" dirty="0">
              <a:ln>
                <a:noFill/>
              </a:ln>
              <a:solidFill>
                <a:srgbClr val="2B2D74"/>
              </a:solidFill>
              <a:effectLst/>
            </a:endParaRPr>
          </a:p>
        </p:txBody>
      </p:sp>
      <p:pic>
        <p:nvPicPr>
          <p:cNvPr id="26" name="Image 25">
            <a:extLst>
              <a:ext uri="{FF2B5EF4-FFF2-40B4-BE49-F238E27FC236}">
                <a16:creationId xmlns:a16="http://schemas.microsoft.com/office/drawing/2014/main" id="{18619E25-A5A9-0CB1-5ABF-5D5C793568D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35402" y="9399019"/>
            <a:ext cx="1022705" cy="574748"/>
          </a:xfrm>
          <a:prstGeom prst="rect">
            <a:avLst/>
          </a:prstGeom>
        </p:spPr>
      </p:pic>
      <p:sp>
        <p:nvSpPr>
          <p:cNvPr id="28" name="ZoneTexte 27">
            <a:extLst>
              <a:ext uri="{FF2B5EF4-FFF2-40B4-BE49-F238E27FC236}">
                <a16:creationId xmlns:a16="http://schemas.microsoft.com/office/drawing/2014/main" id="{887332A2-FC6B-966E-9F27-8412E278551B}"/>
              </a:ext>
            </a:extLst>
          </p:cNvPr>
          <p:cNvSpPr txBox="1"/>
          <p:nvPr/>
        </p:nvSpPr>
        <p:spPr>
          <a:xfrm>
            <a:off x="224099" y="9321697"/>
            <a:ext cx="1911303" cy="769441"/>
          </a:xfrm>
          <a:prstGeom prst="rect">
            <a:avLst/>
          </a:prstGeom>
          <a:noFill/>
        </p:spPr>
        <p:txBody>
          <a:bodyPr wrap="square">
            <a:spAutoFit/>
          </a:bodyPr>
          <a:lstStyle/>
          <a:p>
            <a:pPr algn="just"/>
            <a:r>
              <a:rPr lang="fr-FR" sz="1100" dirty="0">
                <a:ea typeface="Tahoma" panose="020B0604030504040204" pitchFamily="34" charset="0"/>
                <a:cs typeface="Tahoma" panose="020B0604030504040204" pitchFamily="34" charset="0"/>
              </a:rPr>
              <a:t>Se rapprocher de votre conseiller référent  (France travail, Cap Emploi ou Mission Locale)</a:t>
            </a:r>
          </a:p>
        </p:txBody>
      </p:sp>
      <p:sp>
        <p:nvSpPr>
          <p:cNvPr id="29" name="Rectangle 28">
            <a:extLst>
              <a:ext uri="{FF2B5EF4-FFF2-40B4-BE49-F238E27FC236}">
                <a16:creationId xmlns:a16="http://schemas.microsoft.com/office/drawing/2014/main" id="{77F965E9-0572-4290-424A-D8AD7501BA88}"/>
              </a:ext>
            </a:extLst>
          </p:cNvPr>
          <p:cNvSpPr/>
          <p:nvPr/>
        </p:nvSpPr>
        <p:spPr>
          <a:xfrm>
            <a:off x="3946149" y="1842839"/>
            <a:ext cx="2151924" cy="317500"/>
          </a:xfrm>
          <a:prstGeom prst="rect">
            <a:avLst/>
          </a:prstGeom>
          <a:solidFill>
            <a:srgbClr val="2B2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Text Box 11">
            <a:extLst>
              <a:ext uri="{FF2B5EF4-FFF2-40B4-BE49-F238E27FC236}">
                <a16:creationId xmlns:a16="http://schemas.microsoft.com/office/drawing/2014/main" id="{A090E03F-BD78-EBE8-4252-D0A9089506DD}"/>
              </a:ext>
            </a:extLst>
          </p:cNvPr>
          <p:cNvSpPr txBox="1">
            <a:spLocks noChangeArrowheads="1"/>
          </p:cNvSpPr>
          <p:nvPr/>
        </p:nvSpPr>
        <p:spPr bwMode="auto">
          <a:xfrm>
            <a:off x="4390170" y="1858794"/>
            <a:ext cx="2400300" cy="317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chemeClr val="bg1"/>
                </a:solidFill>
                <a:effectLst/>
                <a:latin typeface="Tahoma" panose="020B0604030504040204" pitchFamily="34" charset="0"/>
                <a:ea typeface="Tahoma" panose="020B0604030504040204" pitchFamily="34" charset="0"/>
                <a:cs typeface="Tahoma" panose="020B0604030504040204" pitchFamily="34" charset="0"/>
              </a:rPr>
              <a:t>QUEL CONTENU ?</a:t>
            </a:r>
            <a:endParaRPr kumimoji="0" lang="fr-FR" altLang="fr-FR" sz="1400" b="0" i="0" u="none" strike="noStrike" cap="none" normalizeH="0" baseline="0" dirty="0">
              <a:ln>
                <a:noFill/>
              </a:ln>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32" name="Image 31">
            <a:extLst>
              <a:ext uri="{FF2B5EF4-FFF2-40B4-BE49-F238E27FC236}">
                <a16:creationId xmlns:a16="http://schemas.microsoft.com/office/drawing/2014/main" id="{17F6062D-9F05-3364-2C64-CF9B1045BE4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992716" y="1856087"/>
            <a:ext cx="289983" cy="289983"/>
          </a:xfrm>
          <a:prstGeom prst="rect">
            <a:avLst/>
          </a:prstGeom>
        </p:spPr>
      </p:pic>
      <p:sp>
        <p:nvSpPr>
          <p:cNvPr id="33" name="Text Box 17">
            <a:extLst>
              <a:ext uri="{FF2B5EF4-FFF2-40B4-BE49-F238E27FC236}">
                <a16:creationId xmlns:a16="http://schemas.microsoft.com/office/drawing/2014/main" id="{081C48DC-1CF6-983A-BDBF-A70388A96E42}"/>
              </a:ext>
            </a:extLst>
          </p:cNvPr>
          <p:cNvSpPr txBox="1">
            <a:spLocks noChangeArrowheads="1"/>
          </p:cNvSpPr>
          <p:nvPr/>
        </p:nvSpPr>
        <p:spPr bwMode="auto">
          <a:xfrm>
            <a:off x="3893128" y="2228540"/>
            <a:ext cx="3420242" cy="463303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R="0" lvl="0" algn="just" defTabSz="914400" rtl="0" eaLnBrk="0" fontAlgn="base" latinLnBrk="0" hangingPunct="0">
              <a:lnSpc>
                <a:spcPct val="100000"/>
              </a:lnSpc>
              <a:spcBef>
                <a:spcPct val="0"/>
              </a:spcBef>
              <a:spcAft>
                <a:spcPct val="0"/>
              </a:spcAft>
              <a:buClrTx/>
              <a:buSzTx/>
              <a:tabLst/>
            </a:pPr>
            <a:r>
              <a:rPr lang="fr-FR" altLang="fr-FR" sz="1100" b="1" dirty="0"/>
              <a:t>Programme de la formation : </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t>Comprendre l’action publique locale (approche métier)</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Communication territoriale et relation à l’usager</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Gestion de la population</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Gestion comptable et financière</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Gestion administrative de la population</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Comptabilité et finances publiques locales</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Statut et gestion des agents territoriaux</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Services techniques et réglementaires</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Gérer les activités administratives d'une structure (certifiant)</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Préparation à la certification / Certification </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Techniques de recherche d’emploi dans la fonction publique territoriale</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Immersion professionnelle en collectivité</a:t>
            </a:r>
          </a:p>
          <a:p>
            <a:pPr marL="171450" indent="-171450" algn="just" defTabSz="914400" eaLnBrk="0" fontAlgn="base" hangingPunct="0">
              <a:spcBef>
                <a:spcPct val="0"/>
              </a:spcBef>
              <a:spcAft>
                <a:spcPct val="0"/>
              </a:spcAft>
              <a:buFont typeface="Wingdings 3" panose="05040102010807070707" pitchFamily="18" charset="2"/>
              <a:buChar char="&quot;"/>
            </a:pPr>
            <a:r>
              <a:rPr lang="fr-FR" sz="1100" dirty="0">
                <a:cs typeface="Arial" panose="020B0604020202020204" pitchFamily="34" charset="0"/>
              </a:rPr>
              <a:t>Bilans et perspectives professionnelles</a:t>
            </a:r>
          </a:p>
          <a:p>
            <a:pPr algn="just" defTabSz="914400" eaLnBrk="0" fontAlgn="base" hangingPunct="0">
              <a:spcBef>
                <a:spcPct val="0"/>
              </a:spcBef>
              <a:spcAft>
                <a:spcPct val="0"/>
              </a:spcAft>
            </a:pPr>
            <a:endParaRPr lang="fr-FR" altLang="fr-FR" sz="1100" b="1" dirty="0">
              <a:cs typeface="Arial" panose="020B0604020202020204" pitchFamily="34" charset="0"/>
            </a:endParaRPr>
          </a:p>
          <a:p>
            <a:pPr algn="just" defTabSz="914400" eaLnBrk="0" fontAlgn="base" hangingPunct="0">
              <a:spcBef>
                <a:spcPct val="0"/>
              </a:spcBef>
              <a:spcAft>
                <a:spcPct val="0"/>
              </a:spcAft>
            </a:pPr>
            <a:r>
              <a:rPr lang="fr-FR" altLang="fr-FR" sz="1100" b="1" dirty="0">
                <a:cs typeface="Arial" panose="020B0604020202020204" pitchFamily="34" charset="0"/>
              </a:rPr>
              <a:t>Méthode pédagogique mobilisée et modalités d’évaluation : </a:t>
            </a:r>
          </a:p>
          <a:p>
            <a:pPr marR="0" lvl="0" algn="just" defTabSz="914400" rtl="0" eaLnBrk="0" fontAlgn="base" latinLnBrk="0" hangingPunct="0">
              <a:lnSpc>
                <a:spcPct val="100000"/>
              </a:lnSpc>
              <a:spcBef>
                <a:spcPct val="0"/>
              </a:spcBef>
              <a:spcAft>
                <a:spcPct val="0"/>
              </a:spcAft>
              <a:buClrTx/>
              <a:buSzTx/>
              <a:tabLst/>
            </a:pPr>
            <a:r>
              <a:rPr lang="fr-FR" altLang="fr-FR" sz="1100" dirty="0"/>
              <a:t>Formation théorique et formation pratique en collectivité  Territoriale ( Mairie)</a:t>
            </a:r>
          </a:p>
          <a:p>
            <a:pPr marR="0" lvl="0" algn="just" defTabSz="914400" rtl="0" eaLnBrk="0" fontAlgn="base" latinLnBrk="0" hangingPunct="0">
              <a:lnSpc>
                <a:spcPct val="100000"/>
              </a:lnSpc>
              <a:spcBef>
                <a:spcPct val="0"/>
              </a:spcBef>
              <a:spcAft>
                <a:spcPct val="0"/>
              </a:spcAft>
              <a:buClrTx/>
              <a:buSzTx/>
              <a:tabLst/>
            </a:pPr>
            <a:r>
              <a:rPr lang="fr-FR" altLang="fr-FR" sz="1100" dirty="0"/>
              <a:t>Pédagogie active, gestion de projet</a:t>
            </a:r>
          </a:p>
          <a:p>
            <a:pPr marR="0" lvl="0" algn="just" defTabSz="914400" rtl="0" eaLnBrk="0" fontAlgn="base" latinLnBrk="0" hangingPunct="0">
              <a:lnSpc>
                <a:spcPct val="100000"/>
              </a:lnSpc>
              <a:spcBef>
                <a:spcPct val="0"/>
              </a:spcBef>
              <a:spcAft>
                <a:spcPct val="0"/>
              </a:spcAft>
              <a:buClrTx/>
              <a:buSzTx/>
              <a:tabLst/>
            </a:pPr>
            <a:r>
              <a:rPr lang="fr-FR" altLang="fr-FR" sz="1100" dirty="0"/>
              <a:t>Evaluation diagnostique, Evaluations en cours de formation (ECF) et Epreuves écrites et orales (examen)</a:t>
            </a:r>
          </a:p>
          <a:p>
            <a:pPr marR="0" lvl="0" algn="just" defTabSz="914400" rtl="0" eaLnBrk="0" fontAlgn="base" latinLnBrk="0" hangingPunct="0">
              <a:lnSpc>
                <a:spcPct val="100000"/>
              </a:lnSpc>
              <a:spcBef>
                <a:spcPct val="0"/>
              </a:spcBef>
              <a:spcAft>
                <a:spcPct val="0"/>
              </a:spcAft>
              <a:buClrTx/>
              <a:buSzTx/>
              <a:tabLst/>
            </a:pPr>
            <a:endParaRPr lang="fr-FR" altLang="fr-FR" sz="1100" dirty="0"/>
          </a:p>
          <a:p>
            <a:pPr marR="0" lvl="0" algn="just" defTabSz="914400" rtl="0" eaLnBrk="0" fontAlgn="base" latinLnBrk="0" hangingPunct="0">
              <a:lnSpc>
                <a:spcPct val="100000"/>
              </a:lnSpc>
              <a:spcBef>
                <a:spcPct val="0"/>
              </a:spcBef>
              <a:spcAft>
                <a:spcPct val="0"/>
              </a:spcAft>
              <a:buClrTx/>
              <a:buSzTx/>
              <a:tabLst/>
            </a:pPr>
            <a:r>
              <a:rPr lang="fr-FR" altLang="fr-FR" sz="1100" b="1" dirty="0"/>
              <a:t>Formation financée par la Région Grand Est et conduite en partenariat avec le Centre de Gestion de la Marne.</a:t>
            </a:r>
          </a:p>
          <a:p>
            <a:pPr marR="0" lvl="0" algn="just" defTabSz="914400" rtl="0" eaLnBrk="0" fontAlgn="base" latinLnBrk="0" hangingPunct="0">
              <a:lnSpc>
                <a:spcPct val="100000"/>
              </a:lnSpc>
              <a:spcBef>
                <a:spcPct val="0"/>
              </a:spcBef>
              <a:spcAft>
                <a:spcPct val="0"/>
              </a:spcAft>
              <a:buClrTx/>
              <a:buSzTx/>
              <a:tabLst/>
            </a:pPr>
            <a:endParaRPr lang="fr-FR" altLang="fr-FR" sz="1100" dirty="0">
              <a:solidFill>
                <a:srgbClr val="2B2D74"/>
              </a:solidFill>
            </a:endParaRPr>
          </a:p>
        </p:txBody>
      </p:sp>
      <p:sp>
        <p:nvSpPr>
          <p:cNvPr id="35" name="Text Box 17">
            <a:extLst>
              <a:ext uri="{FF2B5EF4-FFF2-40B4-BE49-F238E27FC236}">
                <a16:creationId xmlns:a16="http://schemas.microsoft.com/office/drawing/2014/main" id="{B94F26A1-BE4C-9A06-35E0-51F50134B4A2}"/>
              </a:ext>
            </a:extLst>
          </p:cNvPr>
          <p:cNvSpPr txBox="1">
            <a:spLocks noChangeArrowheads="1"/>
          </p:cNvSpPr>
          <p:nvPr/>
        </p:nvSpPr>
        <p:spPr bwMode="auto">
          <a:xfrm>
            <a:off x="3893128" y="7359430"/>
            <a:ext cx="3352570" cy="261433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fr-FR" altLang="fr-FR" sz="1100" b="1" dirty="0"/>
              <a:t>Information collective / Tests de positionnement : </a:t>
            </a:r>
          </a:p>
          <a:p>
            <a:pPr marL="0" marR="0" lvl="0" indent="0" algn="l" defTabSz="914400" rtl="0" eaLnBrk="0" fontAlgn="base" latinLnBrk="0" hangingPunct="0">
              <a:lnSpc>
                <a:spcPct val="100000"/>
              </a:lnSpc>
              <a:spcBef>
                <a:spcPct val="0"/>
              </a:spcBef>
              <a:spcAft>
                <a:spcPct val="0"/>
              </a:spcAft>
              <a:buClrTx/>
              <a:buSzTx/>
              <a:buFontTx/>
              <a:buNone/>
              <a:tabLst/>
            </a:pPr>
            <a:r>
              <a:rPr lang="fr-FR" altLang="fr-FR" sz="1100" dirty="0"/>
              <a:t>(du 9h30 à 12h30)</a:t>
            </a:r>
          </a:p>
          <a:p>
            <a:pPr marL="171450" marR="0" lvl="0" indent="-171450" algn="l" defTabSz="914400" rtl="0" eaLnBrk="0" fontAlgn="base" latinLnBrk="0" hangingPunct="0">
              <a:lnSpc>
                <a:spcPct val="100000"/>
              </a:lnSpc>
              <a:spcBef>
                <a:spcPct val="0"/>
              </a:spcBef>
              <a:spcAft>
                <a:spcPct val="0"/>
              </a:spcAft>
              <a:buClrTx/>
              <a:buSzTx/>
              <a:buFont typeface="Wingdings 3" panose="05040102010807070707" pitchFamily="18" charset="2"/>
              <a:buChar char="&quot;"/>
              <a:tabLst/>
            </a:pPr>
            <a:r>
              <a:rPr lang="fr-FR" altLang="fr-FR" sz="1100" b="1" dirty="0"/>
              <a:t>Châlons en Champagne :  24 février 2026</a:t>
            </a:r>
          </a:p>
          <a:p>
            <a:pPr marR="0" lvl="0" algn="l" defTabSz="914400" rtl="0" eaLnBrk="0" fontAlgn="base" latinLnBrk="0" hangingPunct="0">
              <a:lnSpc>
                <a:spcPct val="100000"/>
              </a:lnSpc>
              <a:spcBef>
                <a:spcPct val="0"/>
              </a:spcBef>
              <a:spcAft>
                <a:spcPct val="0"/>
              </a:spcAft>
              <a:buClrTx/>
              <a:buSzTx/>
              <a:tabLst/>
            </a:pPr>
            <a:r>
              <a:rPr lang="fr-FR" altLang="fr-FR" sz="1100" dirty="0"/>
              <a:t>(CDG 51 11 rue Général Edmond </a:t>
            </a:r>
            <a:r>
              <a:rPr lang="fr-FR" altLang="fr-FR" sz="1100" dirty="0" err="1"/>
              <a:t>Buat</a:t>
            </a:r>
            <a:r>
              <a:rPr lang="fr-FR" altLang="fr-FR" sz="1100" dirty="0"/>
              <a:t>, 51000 Châlons-en-Champagne)</a:t>
            </a:r>
          </a:p>
          <a:p>
            <a:pPr marL="171450" marR="0" lvl="0" indent="-171450" algn="l" defTabSz="914400" rtl="0" eaLnBrk="0" fontAlgn="base" latinLnBrk="0" hangingPunct="0">
              <a:lnSpc>
                <a:spcPct val="100000"/>
              </a:lnSpc>
              <a:spcBef>
                <a:spcPct val="0"/>
              </a:spcBef>
              <a:spcAft>
                <a:spcPct val="0"/>
              </a:spcAft>
              <a:buClrTx/>
              <a:buSzTx/>
              <a:buFont typeface="Wingdings 3" panose="05040102010807070707" pitchFamily="18" charset="2"/>
              <a:buChar char="&quot;"/>
              <a:tabLst/>
            </a:pPr>
            <a:r>
              <a:rPr lang="fr-FR" altLang="fr-FR" sz="1100" b="1" dirty="0"/>
              <a:t>Epernay : 26 février 2026 </a:t>
            </a:r>
            <a:r>
              <a:rPr lang="fr-FR" altLang="fr-FR" sz="1100" dirty="0"/>
              <a:t>(Maison des Arts et de la Vie Associative, Parc des loisirs Roger Menu - Epernay)</a:t>
            </a:r>
          </a:p>
          <a:p>
            <a:pPr marL="171450" marR="0" lvl="0" indent="-171450" algn="l" defTabSz="914400" rtl="0" eaLnBrk="0" fontAlgn="base" latinLnBrk="0" hangingPunct="0">
              <a:lnSpc>
                <a:spcPct val="100000"/>
              </a:lnSpc>
              <a:spcBef>
                <a:spcPct val="0"/>
              </a:spcBef>
              <a:spcAft>
                <a:spcPct val="0"/>
              </a:spcAft>
              <a:buClrTx/>
              <a:buSzTx/>
              <a:buFont typeface="Wingdings 3" panose="05040102010807070707" pitchFamily="18" charset="2"/>
              <a:buChar char="&quot;"/>
              <a:tabLst/>
            </a:pPr>
            <a:r>
              <a:rPr lang="fr-FR" altLang="fr-FR" sz="1100" b="1" dirty="0"/>
              <a:t>Sézanne : 10 mars 2026 </a:t>
            </a:r>
            <a:r>
              <a:rPr lang="fr-FR" altLang="fr-FR" sz="1100" dirty="0"/>
              <a:t>(Agence France travail 51 rue Aristide Briand 51120 Sézanne)</a:t>
            </a:r>
          </a:p>
          <a:p>
            <a:pPr marR="0" lvl="0" algn="l" defTabSz="914400" rtl="0" eaLnBrk="0" fontAlgn="base" latinLnBrk="0" hangingPunct="0">
              <a:lnSpc>
                <a:spcPct val="100000"/>
              </a:lnSpc>
              <a:spcBef>
                <a:spcPct val="0"/>
              </a:spcBef>
              <a:spcAft>
                <a:spcPct val="0"/>
              </a:spcAft>
              <a:buClrTx/>
              <a:buSzTx/>
              <a:tabLst/>
            </a:pPr>
            <a:r>
              <a:rPr lang="fr-FR" altLang="fr-FR" sz="1100" dirty="0"/>
              <a:t> </a:t>
            </a:r>
          </a:p>
          <a:p>
            <a:pPr marL="0" marR="0" lvl="0" indent="0" algn="l" defTabSz="914400" rtl="0" eaLnBrk="0" fontAlgn="base" latinLnBrk="0" hangingPunct="0">
              <a:lnSpc>
                <a:spcPct val="100000"/>
              </a:lnSpc>
              <a:spcBef>
                <a:spcPct val="0"/>
              </a:spcBef>
              <a:spcAft>
                <a:spcPct val="0"/>
              </a:spcAft>
              <a:buClrTx/>
              <a:buSzTx/>
              <a:buFontTx/>
              <a:buNone/>
              <a:tabLst/>
            </a:pPr>
            <a:r>
              <a:rPr lang="fr-FR" altLang="fr-FR" sz="1100" dirty="0"/>
              <a:t>(CV et lettre de motivation) / Dossier de candidature</a:t>
            </a:r>
          </a:p>
          <a:p>
            <a:pPr marL="0" marR="0" lvl="0" indent="0" algn="l" defTabSz="914400" rtl="0" eaLnBrk="0" fontAlgn="base" latinLnBrk="0" hangingPunct="0">
              <a:lnSpc>
                <a:spcPct val="100000"/>
              </a:lnSpc>
              <a:spcBef>
                <a:spcPct val="0"/>
              </a:spcBef>
              <a:spcAft>
                <a:spcPct val="0"/>
              </a:spcAft>
              <a:buClrTx/>
              <a:buSzTx/>
              <a:buFontTx/>
              <a:buNone/>
              <a:tabLst/>
            </a:pPr>
            <a:r>
              <a:rPr lang="fr-FR" altLang="fr-FR" sz="1100" dirty="0"/>
              <a:t>Résultats communiqués à l’issue des  entretiens individuels (</a:t>
            </a:r>
            <a:r>
              <a:rPr lang="fr-FR" altLang="fr-FR" sz="1100" b="1" dirty="0"/>
              <a:t>17 mars 2026</a:t>
            </a:r>
            <a:r>
              <a:rPr lang="fr-FR" altLang="fr-FR" sz="1100" dirty="0"/>
              <a:t>)</a:t>
            </a:r>
          </a:p>
        </p:txBody>
      </p:sp>
    </p:spTree>
    <p:extLst>
      <p:ext uri="{BB962C8B-B14F-4D97-AF65-F5344CB8AC3E}">
        <p14:creationId xmlns:p14="http://schemas.microsoft.com/office/powerpoint/2010/main" val="3707327071"/>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6ceb7eb9-948c-450a-8200-c0a1d548a2d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158204ED7402A4D825C491994FB1DD7" ma:contentTypeVersion="17" ma:contentTypeDescription="Crée un document." ma:contentTypeScope="" ma:versionID="af5614297cae158e7e48b6d9df2b6838">
  <xsd:schema xmlns:xsd="http://www.w3.org/2001/XMLSchema" xmlns:xs="http://www.w3.org/2001/XMLSchema" xmlns:p="http://schemas.microsoft.com/office/2006/metadata/properties" xmlns:ns3="6ceb7eb9-948c-450a-8200-c0a1d548a2dd" xmlns:ns4="7ffcdd59-4f25-4b6c-b02c-a694f96d84ee" targetNamespace="http://schemas.microsoft.com/office/2006/metadata/properties" ma:root="true" ma:fieldsID="8beefae5d1815bd4e0f3c68a8ea2df2c" ns3:_="" ns4:_="">
    <xsd:import namespace="6ceb7eb9-948c-450a-8200-c0a1d548a2dd"/>
    <xsd:import namespace="7ffcdd59-4f25-4b6c-b02c-a694f96d84e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EventHashCode" minOccurs="0"/>
                <xsd:element ref="ns3:MediaServiceGenerationTime"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eb7eb9-948c-450a-8200-c0a1d548a2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fcdd59-4f25-4b6c-b02c-a694f96d84ee" elementFormDefault="qualified">
    <xsd:import namespace="http://schemas.microsoft.com/office/2006/documentManagement/types"/>
    <xsd:import namespace="http://schemas.microsoft.com/office/infopath/2007/PartnerControls"/>
    <xsd:element name="SharedWithUsers" ma:index="16"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Partagé avec détails" ma:internalName="SharedWithDetails" ma:readOnly="true">
      <xsd:simpleType>
        <xsd:restriction base="dms:Note">
          <xsd:maxLength value="255"/>
        </xsd:restriction>
      </xsd:simpleType>
    </xsd:element>
    <xsd:element name="SharingHintHash" ma:index="18"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11F6A1E-84AC-44C8-BF34-3D6734B7CBA7}">
  <ds:schemaRefs>
    <ds:schemaRef ds:uri="http://schemas.microsoft.com/sharepoint/v3/contenttype/forms"/>
  </ds:schemaRefs>
</ds:datastoreItem>
</file>

<file path=customXml/itemProps2.xml><?xml version="1.0" encoding="utf-8"?>
<ds:datastoreItem xmlns:ds="http://schemas.openxmlformats.org/officeDocument/2006/customXml" ds:itemID="{17C7B5A8-5439-4F3F-B19F-299299373B00}">
  <ds:schemaRef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schemas.microsoft.com/office/2006/documentManagement/types"/>
    <ds:schemaRef ds:uri="7ffcdd59-4f25-4b6c-b02c-a694f96d84ee"/>
    <ds:schemaRef ds:uri="http://purl.org/dc/dcmitype/"/>
    <ds:schemaRef ds:uri="6ceb7eb9-948c-450a-8200-c0a1d548a2dd"/>
    <ds:schemaRef ds:uri="http://www.w3.org/XML/1998/namespace"/>
    <ds:schemaRef ds:uri="http://purl.org/dc/terms/"/>
  </ds:schemaRefs>
</ds:datastoreItem>
</file>

<file path=customXml/itemProps3.xml><?xml version="1.0" encoding="utf-8"?>
<ds:datastoreItem xmlns:ds="http://schemas.openxmlformats.org/officeDocument/2006/customXml" ds:itemID="{D4FC18A8-5C48-458E-B4FA-FD09E6A28A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eb7eb9-948c-450a-8200-c0a1d548a2dd"/>
    <ds:schemaRef ds:uri="7ffcdd59-4f25-4b6c-b02c-a694f96d84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4559</TotalTime>
  <Words>615</Words>
  <Application>Microsoft Office PowerPoint</Application>
  <PresentationFormat>Personnalisé</PresentationFormat>
  <Paragraphs>66</Paragraphs>
  <Slides>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vt:i4>
      </vt:variant>
    </vt:vector>
  </HeadingPairs>
  <TitlesOfParts>
    <vt:vector size="10" baseType="lpstr">
      <vt:lpstr>Arial</vt:lpstr>
      <vt:lpstr>Calibri</vt:lpstr>
      <vt:lpstr>Calibri Light</vt:lpstr>
      <vt:lpstr>Edo SZ</vt:lpstr>
      <vt:lpstr>Gotham Light</vt:lpstr>
      <vt:lpstr>Tahoma</vt:lpstr>
      <vt:lpstr>Wingdings 3</vt:lpstr>
      <vt:lpstr>Thème Office</vt:lpstr>
      <vt:lpstr>Présentation PowerPoint</vt:lpstr>
      <vt:lpstr>Présentation PowerPoint</vt:lpstr>
    </vt:vector>
  </TitlesOfParts>
  <Company>Région Grand Est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GUTH Sarah</dc:creator>
  <cp:lastModifiedBy>TRICHOT Sébastien</cp:lastModifiedBy>
  <cp:revision>83</cp:revision>
  <cp:lastPrinted>2026-01-16T13:21:07Z</cp:lastPrinted>
  <dcterms:created xsi:type="dcterms:W3CDTF">2022-06-14T15:29:56Z</dcterms:created>
  <dcterms:modified xsi:type="dcterms:W3CDTF">2026-01-28T09:58:55Z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0x0101006158204ED7402A4D825C491994FB1DD7</vt:lpwstr>
  </property>
</Properties>
</file>